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322" r:id="rId3"/>
    <p:sldId id="336" r:id="rId4"/>
    <p:sldId id="323" r:id="rId5"/>
    <p:sldId id="328" r:id="rId6"/>
    <p:sldId id="333" r:id="rId7"/>
    <p:sldId id="329" r:id="rId8"/>
    <p:sldId id="337" r:id="rId9"/>
    <p:sldId id="338" r:id="rId10"/>
    <p:sldId id="339" r:id="rId11"/>
    <p:sldId id="301" r:id="rId12"/>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94580" autoAdjust="0"/>
  </p:normalViewPr>
  <p:slideViewPr>
    <p:cSldViewPr>
      <p:cViewPr varScale="1">
        <p:scale>
          <a:sx n="71" d="100"/>
          <a:sy n="71" d="100"/>
        </p:scale>
        <p:origin x="-13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23.8.2019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11</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23.8.2019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23.8.2019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oscience.e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gcrowd.com/" TargetMode="External"/><Relationship Id="rId2" Type="http://schemas.openxmlformats.org/officeDocument/2006/relationships/hyperlink" Target="https://rewordify.com/helprewordifyingengine.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1656209"/>
          </a:xfrm>
        </p:spPr>
        <p:txBody>
          <a:bodyPr>
            <a:noAutofit/>
          </a:bodyPr>
          <a:lstStyle/>
          <a:p>
            <a:pPr>
              <a:defRPr/>
            </a:pPr>
            <a:r>
              <a:rPr lang="en-US" sz="2400" b="1" dirty="0">
                <a:solidFill>
                  <a:srgbClr val="002060"/>
                </a:solidFill>
                <a:effectLst>
                  <a:outerShdw blurRad="38100" dist="38100" dir="2700000" algn="tl">
                    <a:srgbClr val="C0C0C0"/>
                  </a:outerShdw>
                </a:effectLst>
                <a:latin typeface="Arial" charset="0"/>
              </a:rPr>
              <a:t>GOSCIENCE:</a:t>
            </a:r>
            <a:br>
              <a:rPr lang="en-US" sz="2400" b="1" dirty="0">
                <a:solidFill>
                  <a:srgbClr val="002060"/>
                </a:solidFill>
                <a:effectLst>
                  <a:outerShdw blurRad="38100" dist="38100" dir="2700000" algn="tl">
                    <a:srgbClr val="C0C0C0"/>
                  </a:outerShdw>
                </a:effectLst>
                <a:latin typeface="Arial" charset="0"/>
              </a:rPr>
            </a:br>
            <a:r>
              <a:rPr lang="bg-BG" sz="2400" b="1" dirty="0">
                <a:solidFill>
                  <a:srgbClr val="002060"/>
                </a:solidFill>
                <a:effectLst>
                  <a:outerShdw blurRad="38100" dist="38100" dir="2700000" algn="tl">
                    <a:srgbClr val="C0C0C0"/>
                  </a:outerShdw>
                </a:effectLst>
                <a:latin typeface="Arial" charset="0"/>
              </a:rPr>
              <a:t>креативност и подобрено разбиране в преподаването и изучаването на науки в училищата</a:t>
            </a: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normAutofit fontScale="77500" lnSpcReduction="20000"/>
          </a:bodyPr>
          <a:lstStyle/>
          <a:p>
            <a:r>
              <a:rPr lang="bg-BG" b="1" dirty="0" smtClean="0">
                <a:solidFill>
                  <a:srgbClr val="006666"/>
                </a:solidFill>
                <a:effectLst>
                  <a:outerShdw blurRad="38100" dist="38100" dir="2700000" algn="tl">
                    <a:srgbClr val="000000">
                      <a:alpha val="43137"/>
                    </a:srgbClr>
                  </a:outerShdw>
                </a:effectLst>
              </a:rPr>
              <a:t> </a:t>
            </a:r>
            <a:r>
              <a:rPr lang="bg-BG" dirty="0">
                <a:solidFill>
                  <a:srgbClr val="006666"/>
                </a:solidFill>
                <a:effectLst>
                  <a:outerShdw blurRad="38100" dist="38100" dir="2700000" algn="tl">
                    <a:srgbClr val="000000">
                      <a:alpha val="43137"/>
                    </a:srgbClr>
                  </a:outerShdw>
                </a:effectLst>
              </a:rPr>
              <a:t>Подобряване на разбирането при четене на научни текстове</a:t>
            </a:r>
            <a:r>
              <a:rPr lang="bg-BG" dirty="0" smtClean="0">
                <a:solidFill>
                  <a:srgbClr val="006666"/>
                </a:solidFill>
                <a:effectLst>
                  <a:outerShdw blurRad="38100" dist="38100" dir="2700000" algn="tl">
                    <a:srgbClr val="000000">
                      <a:alpha val="43137"/>
                    </a:srgbClr>
                  </a:outerShdw>
                </a:effectLst>
              </a:rPr>
              <a:t>;</a:t>
            </a:r>
          </a:p>
          <a:p>
            <a:endParaRPr lang="bg-BG" dirty="0">
              <a:solidFill>
                <a:srgbClr val="006666"/>
              </a:solidFill>
              <a:effectLst>
                <a:outerShdw blurRad="38100" dist="38100" dir="2700000" algn="tl">
                  <a:srgbClr val="000000">
                    <a:alpha val="43137"/>
                  </a:srgbClr>
                </a:outerShdw>
              </a:effectLst>
            </a:endParaRPr>
          </a:p>
          <a:p>
            <a:r>
              <a:rPr lang="bg-BG" dirty="0">
                <a:solidFill>
                  <a:srgbClr val="006666"/>
                </a:solidFill>
                <a:effectLst>
                  <a:outerShdw blurRad="38100" dist="38100" dir="2700000" algn="tl">
                    <a:srgbClr val="000000">
                      <a:alpha val="43137"/>
                    </a:srgbClr>
                  </a:outerShdw>
                </a:effectLst>
              </a:rPr>
              <a:t>Подобряване на уменията за слушане в обучението по науки;</a:t>
            </a:r>
            <a:endParaRPr lang="en-US" dirty="0">
              <a:solidFill>
                <a:srgbClr val="006666"/>
              </a:solidFill>
              <a:effectLst>
                <a:outerShdw blurRad="38100" dist="38100" dir="2700000" algn="tl">
                  <a:srgbClr val="000000">
                    <a:alpha val="43137"/>
                  </a:srgbClr>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10 </a:t>
            </a:r>
            <a:r>
              <a:rPr lang="bg-BG" altLang="en-US" sz="1800" b="1" dirty="0" smtClean="0">
                <a:solidFill>
                  <a:srgbClr val="002060"/>
                </a:solidFill>
                <a:effectLst>
                  <a:outerShdw blurRad="38100" dist="38100" dir="2700000" algn="tl">
                    <a:srgbClr val="C0C0C0"/>
                  </a:outerShdw>
                </a:effectLst>
              </a:rPr>
              <a:t>Септември, 2019</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pic>
        <p:nvPicPr>
          <p:cNvPr id="10"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0413" y="153725"/>
            <a:ext cx="3253928" cy="92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445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600" dirty="0" smtClean="0">
                <a:solidFill>
                  <a:srgbClr val="C00000"/>
                </a:solidFill>
              </a:rPr>
              <a:t>Развитие на уменията за слушане</a:t>
            </a:r>
            <a:endParaRPr lang="bg-BG" sz="3600" dirty="0">
              <a:solidFill>
                <a:srgbClr val="C00000"/>
              </a:solidFill>
            </a:endParaRPr>
          </a:p>
        </p:txBody>
      </p:sp>
      <p:sp>
        <p:nvSpPr>
          <p:cNvPr id="3" name="Content Placeholder 2"/>
          <p:cNvSpPr>
            <a:spLocks noGrp="1"/>
          </p:cNvSpPr>
          <p:nvPr>
            <p:ph idx="1"/>
          </p:nvPr>
        </p:nvSpPr>
        <p:spPr>
          <a:xfrm>
            <a:off x="467544" y="1268760"/>
            <a:ext cx="8229600" cy="4525963"/>
          </a:xfrm>
        </p:spPr>
        <p:txBody>
          <a:bodyPr>
            <a:noAutofit/>
          </a:bodyPr>
          <a:lstStyle/>
          <a:p>
            <a:pPr lvl="0"/>
            <a:r>
              <a:rPr lang="bg-BG" sz="1600" dirty="0"/>
              <a:t>Ролята на </a:t>
            </a:r>
            <a:r>
              <a:rPr lang="bg-BG" sz="1600" dirty="0" smtClean="0"/>
              <a:t>учителя:</a:t>
            </a:r>
          </a:p>
          <a:p>
            <a:pPr lvl="1"/>
            <a:r>
              <a:rPr lang="bg-BG" sz="1600" dirty="0" smtClean="0"/>
              <a:t>ангажиране </a:t>
            </a:r>
            <a:r>
              <a:rPr lang="bg-BG" sz="1600" dirty="0"/>
              <a:t>на </a:t>
            </a:r>
            <a:r>
              <a:rPr lang="bg-BG" sz="1600" dirty="0" smtClean="0"/>
              <a:t>учениците; </a:t>
            </a:r>
          </a:p>
          <a:p>
            <a:pPr lvl="1"/>
            <a:r>
              <a:rPr lang="bg-BG" sz="1600" dirty="0" smtClean="0"/>
              <a:t>накарайте </a:t>
            </a:r>
            <a:r>
              <a:rPr lang="bg-BG" sz="1600" dirty="0"/>
              <a:t>ги да обръщат внимание на това, което </a:t>
            </a:r>
            <a:r>
              <a:rPr lang="bg-BG" sz="1600" dirty="0" smtClean="0"/>
              <a:t>казвате;</a:t>
            </a:r>
          </a:p>
          <a:p>
            <a:pPr lvl="1"/>
            <a:r>
              <a:rPr lang="bg-BG" sz="1600" dirty="0" smtClean="0"/>
              <a:t>обърнете </a:t>
            </a:r>
            <a:r>
              <a:rPr lang="bg-BG" sz="1600" dirty="0"/>
              <a:t>внимание на използвания научен език</a:t>
            </a:r>
            <a:br>
              <a:rPr lang="bg-BG" sz="1600" dirty="0"/>
            </a:br>
            <a:r>
              <a:rPr lang="bg-BG" sz="1600" dirty="0"/>
              <a:t>Стратегии за предаване на смисъла:</a:t>
            </a:r>
            <a:endParaRPr lang="bg-BG" sz="1600" dirty="0" smtClean="0"/>
          </a:p>
          <a:p>
            <a:pPr algn="just"/>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53622346"/>
              </p:ext>
            </p:extLst>
          </p:nvPr>
        </p:nvGraphicFramePr>
        <p:xfrm>
          <a:off x="755576" y="2996951"/>
          <a:ext cx="7560840" cy="3748101"/>
        </p:xfrm>
        <a:graphic>
          <a:graphicData uri="http://schemas.openxmlformats.org/drawingml/2006/table">
            <a:tbl>
              <a:tblPr/>
              <a:tblGrid>
                <a:gridCol w="3240360"/>
                <a:gridCol w="4320480"/>
              </a:tblGrid>
              <a:tr h="720081">
                <a:tc gridSpan="2">
                  <a:txBody>
                    <a:bodyPr/>
                    <a:lstStyle/>
                    <a:p>
                      <a:pPr marL="342900" lvl="0" indent="-342900" algn="ctr">
                        <a:lnSpc>
                          <a:spcPct val="150000"/>
                        </a:lnSpc>
                        <a:spcAft>
                          <a:spcPts val="0"/>
                        </a:spcAft>
                        <a:buFont typeface="+mj-lt"/>
                        <a:buAutoNum type="arabicPeriod"/>
                      </a:pPr>
                      <a:r>
                        <a:rPr lang="bg-BG" sz="1400" b="1" dirty="0" smtClean="0">
                          <a:latin typeface="Calibri"/>
                          <a:ea typeface="SimSun"/>
                          <a:cs typeface="Calibri"/>
                        </a:rPr>
                        <a:t>Стратегии за предаване на смисъл</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g-BG"/>
                    </a:p>
                  </a:txBody>
                  <a:tcPr/>
                </a:tc>
              </a:tr>
              <a:tr h="567751">
                <a:tc>
                  <a:txBody>
                    <a:bodyPr/>
                    <a:lstStyle/>
                    <a:p>
                      <a:pPr indent="450215" algn="just">
                        <a:lnSpc>
                          <a:spcPct val="150000"/>
                        </a:lnSpc>
                        <a:spcAft>
                          <a:spcPts val="0"/>
                        </a:spcAft>
                      </a:pPr>
                      <a:r>
                        <a:rPr lang="bg-BG" sz="1600" b="1" dirty="0" smtClean="0">
                          <a:latin typeface="Calibri"/>
                          <a:ea typeface="SimSun"/>
                          <a:cs typeface="Calibri"/>
                        </a:rPr>
                        <a:t>Илюстрация</a:t>
                      </a:r>
                      <a:endParaRPr lang="bg-BG"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600" kern="1200" dirty="0" err="1" smtClean="0">
                          <a:solidFill>
                            <a:schemeClr val="tx1"/>
                          </a:solidFill>
                          <a:effectLst/>
                          <a:latin typeface="+mn-lt"/>
                          <a:ea typeface="+mn-ea"/>
                          <a:cs typeface="+mn-cs"/>
                        </a:rPr>
                        <a:t>Представящият</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дава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няколко</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примера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за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да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илюстрира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концепцията</a:t>
                      </a:r>
                      <a:r>
                        <a:rPr lang="en-US" sz="1600" kern="1200" dirty="0" smtClean="0">
                          <a:solidFill>
                            <a:schemeClr val="tx1"/>
                          </a:solidFill>
                          <a:effectLst/>
                          <a:latin typeface="+mn-lt"/>
                          <a:ea typeface="+mn-ea"/>
                          <a:cs typeface="+mn-cs"/>
                        </a:rPr>
                        <a:t>.</a:t>
                      </a:r>
                      <a:endParaRPr lang="bg-BG"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751">
                <a:tc>
                  <a:txBody>
                    <a:bodyPr/>
                    <a:lstStyle/>
                    <a:p>
                      <a:pPr algn="just">
                        <a:lnSpc>
                          <a:spcPct val="115000"/>
                        </a:lnSpc>
                        <a:spcAft>
                          <a:spcPts val="0"/>
                        </a:spcAft>
                      </a:pPr>
                      <a:r>
                        <a:rPr lang="bg-BG" sz="1600" b="1" kern="1200" dirty="0" smtClean="0">
                          <a:solidFill>
                            <a:schemeClr val="tx1"/>
                          </a:solidFill>
                          <a:latin typeface="Calibri"/>
                          <a:ea typeface="SimSun"/>
                          <a:cs typeface="Calibri"/>
                        </a:rPr>
                        <a:t>          Обяснения</a:t>
                      </a:r>
                      <a:endParaRPr lang="bg-BG" sz="1600" b="1" kern="1200" dirty="0">
                        <a:solidFill>
                          <a:schemeClr val="tx1"/>
                        </a:solidFill>
                        <a:latin typeface="Calibri"/>
                        <a:ea typeface="SimSu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600" kern="1200" dirty="0" err="1" smtClean="0">
                          <a:solidFill>
                            <a:schemeClr val="tx1"/>
                          </a:solidFill>
                          <a:effectLst/>
                          <a:latin typeface="+mn-lt"/>
                          <a:ea typeface="+mn-ea"/>
                          <a:cs typeface="+mn-cs"/>
                        </a:rPr>
                        <a:t>Опит</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от</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страна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представящия</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да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дефинира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научен</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жаргон</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израз</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който</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използва</a:t>
                      </a:r>
                      <a:r>
                        <a:rPr lang="en-US" sz="1600" kern="1200" dirty="0" smtClean="0">
                          <a:solidFill>
                            <a:schemeClr val="tx1"/>
                          </a:solidFill>
                          <a:effectLst/>
                          <a:latin typeface="+mn-lt"/>
                          <a:ea typeface="+mn-ea"/>
                          <a:cs typeface="+mn-cs"/>
                        </a:rPr>
                        <a:t>.</a:t>
                      </a:r>
                      <a:endParaRPr lang="bg-BG"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9220">
                <a:tc>
                  <a:txBody>
                    <a:bodyPr/>
                    <a:lstStyle/>
                    <a:p>
                      <a:pPr algn="just">
                        <a:lnSpc>
                          <a:spcPct val="115000"/>
                        </a:lnSpc>
                        <a:spcAft>
                          <a:spcPts val="0"/>
                        </a:spcAft>
                      </a:pPr>
                      <a:r>
                        <a:rPr lang="bg-BG" sz="1600" b="1" kern="1200" dirty="0" smtClean="0">
                          <a:solidFill>
                            <a:schemeClr val="tx1"/>
                          </a:solidFill>
                          <a:latin typeface="Calibri"/>
                          <a:ea typeface="SimSun"/>
                          <a:cs typeface="Calibri"/>
                        </a:rPr>
                        <a:t>          Разговорни </a:t>
                      </a:r>
                      <a:r>
                        <a:rPr lang="bg-BG" sz="1600" b="1" kern="1200" dirty="0">
                          <a:solidFill>
                            <a:schemeClr val="tx1"/>
                          </a:solidFill>
                          <a:latin typeface="Calibri"/>
                          <a:ea typeface="SimSun"/>
                          <a:cs typeface="Calibri"/>
                        </a:rPr>
                        <a:t>изрази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600" kern="1200" dirty="0" err="1" smtClean="0">
                          <a:solidFill>
                            <a:schemeClr val="tx1"/>
                          </a:solidFill>
                          <a:effectLst/>
                          <a:latin typeface="+mn-lt"/>
                          <a:ea typeface="+mn-ea"/>
                          <a:cs typeface="+mn-cs"/>
                        </a:rPr>
                        <a:t>Опростяване</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научна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концепция</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чрез</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ежедневен</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език</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който</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няма</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точно</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научно</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значение</a:t>
                      </a:r>
                      <a:r>
                        <a:rPr lang="en-US" sz="1600" kern="1200" dirty="0" smtClean="0">
                          <a:solidFill>
                            <a:schemeClr val="tx1"/>
                          </a:solidFill>
                          <a:effectLst/>
                          <a:latin typeface="+mn-lt"/>
                          <a:ea typeface="+mn-ea"/>
                          <a:cs typeface="+mn-cs"/>
                        </a:rPr>
                        <a:t>. </a:t>
                      </a:r>
                      <a:endParaRPr lang="bg-BG"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8204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normAutofit fontScale="70000" lnSpcReduction="20000"/>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bg-BG" altLang="en-US" b="1" dirty="0" smtClean="0">
                <a:solidFill>
                  <a:srgbClr val="002060"/>
                </a:solidFill>
                <a:latin typeface="+mj-lt"/>
              </a:rPr>
              <a:t>Благодаря за вниманието!</a:t>
            </a:r>
            <a:endParaRPr lang="en-US" altLang="en-US" b="1" dirty="0" smtClean="0">
              <a:solidFill>
                <a:srgbClr val="002060"/>
              </a:solidFill>
              <a:latin typeface="+mj-lt"/>
            </a:endParaRPr>
          </a:p>
          <a:p>
            <a:pPr algn="ctr" eaLnBrk="1" hangingPunct="1">
              <a:buFont typeface="Wingdings" pitchFamily="2" charset="2"/>
              <a:buNone/>
              <a:defRPr/>
            </a:pPr>
            <a:endParaRPr lang="en-US" altLang="en-US" b="1" dirty="0" smtClean="0">
              <a:solidFill>
                <a:srgbClr val="002060"/>
              </a:solidFill>
              <a:latin typeface="+mj-lt"/>
            </a:endParaRPr>
          </a:p>
          <a:p>
            <a:pPr algn="ctr">
              <a:buNone/>
              <a:defRPr/>
            </a:pPr>
            <a:r>
              <a:rPr lang="en-US" altLang="en-US" b="1" i="1" dirty="0">
                <a:solidFill>
                  <a:srgbClr val="002060"/>
                </a:solidFill>
                <a:effectLst>
                  <a:outerShdw blurRad="38100" dist="38100" dir="2700000" algn="tl">
                    <a:srgbClr val="C0C0C0"/>
                  </a:outerShdw>
                </a:effectLst>
                <a:latin typeface="Arial" charset="0"/>
                <a:hlinkClick r:id="rId3"/>
              </a:rPr>
              <a:t>HTTP://</a:t>
            </a:r>
            <a:r>
              <a:rPr lang="en-US" altLang="en-US" b="1" i="1" dirty="0" smtClean="0">
                <a:solidFill>
                  <a:srgbClr val="002060"/>
                </a:solidFill>
                <a:effectLst>
                  <a:outerShdw blurRad="38100" dist="38100" dir="2700000" algn="tl">
                    <a:srgbClr val="C0C0C0"/>
                  </a:outerShdw>
                </a:effectLst>
                <a:latin typeface="Arial" charset="0"/>
                <a:hlinkClick r:id="rId3"/>
              </a:rPr>
              <a:t>GOSCIENCE.EU</a:t>
            </a:r>
            <a:endParaRPr lang="bg-BG" altLang="en-US" b="1" i="1" dirty="0" smtClean="0">
              <a:solidFill>
                <a:srgbClr val="002060"/>
              </a:solidFill>
              <a:effectLst>
                <a:outerShdw blurRad="38100" dist="38100" dir="2700000" algn="tl">
                  <a:srgbClr val="C0C0C0"/>
                </a:outerShdw>
              </a:effectLst>
              <a:latin typeface="Arial" charset="0"/>
            </a:endParaRPr>
          </a:p>
          <a:p>
            <a:pPr algn="ctr">
              <a:buNone/>
              <a:defRPr/>
            </a:pPr>
            <a:endParaRPr lang="bg-BG" altLang="en-US" b="1" i="1" dirty="0">
              <a:solidFill>
                <a:srgbClr val="002060"/>
              </a:solidFill>
              <a:effectLst>
                <a:outerShdw blurRad="38100" dist="38100" dir="2700000" algn="tl">
                  <a:srgbClr val="C0C0C0"/>
                </a:outerShdw>
              </a:effectLst>
              <a:latin typeface="Arial" charset="0"/>
            </a:endParaRPr>
          </a:p>
          <a:p>
            <a:pPr algn="ctr">
              <a:buNone/>
              <a:defRPr/>
            </a:pPr>
            <a:r>
              <a:rPr lang="en-US" altLang="en-US" b="1" i="1">
                <a:solidFill>
                  <a:srgbClr val="002060"/>
                </a:solidFill>
                <a:effectLst>
                  <a:outerShdw blurRad="38100" dist="38100" dir="2700000" algn="tl">
                    <a:srgbClr val="C0C0C0"/>
                  </a:outerShdw>
                </a:effectLst>
                <a:latin typeface="Arial" charset="0"/>
              </a:rPr>
              <a:t>https://www.facebook.com/goscienceproject/</a:t>
            </a:r>
          </a:p>
          <a:p>
            <a:pPr algn="ctr">
              <a:buNone/>
              <a:defRPr/>
            </a:pPr>
            <a:endParaRPr lang="en-US" altLang="en-US" b="1" i="1" dirty="0">
              <a:solidFill>
                <a:srgbClr val="002060"/>
              </a:solidFill>
              <a:effectLst>
                <a:outerShdw blurRad="38100" dist="38100" dir="2700000" algn="tl">
                  <a:srgbClr val="C0C0C0"/>
                </a:outerShdw>
              </a:effectLst>
              <a:latin typeface="Arial" charset="0"/>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0072" y="0"/>
            <a:ext cx="3253928" cy="92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74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bg-BG" sz="4000" dirty="0" smtClean="0">
                <a:solidFill>
                  <a:srgbClr val="006666"/>
                </a:solidFill>
              </a:rPr>
              <a:t>Четене с разбиране</a:t>
            </a:r>
            <a:endParaRPr lang="bg-BG" sz="4000" dirty="0">
              <a:solidFill>
                <a:srgbClr val="006666"/>
              </a:solidFill>
            </a:endParaRPr>
          </a:p>
        </p:txBody>
      </p:sp>
      <p:sp>
        <p:nvSpPr>
          <p:cNvPr id="3" name="Content Placeholder 2"/>
          <p:cNvSpPr>
            <a:spLocks noGrp="1"/>
          </p:cNvSpPr>
          <p:nvPr>
            <p:ph idx="1"/>
          </p:nvPr>
        </p:nvSpPr>
        <p:spPr>
          <a:xfrm>
            <a:off x="457200" y="1124744"/>
            <a:ext cx="8229600" cy="5733256"/>
          </a:xfrm>
        </p:spPr>
        <p:txBody>
          <a:bodyPr>
            <a:noAutofit/>
          </a:bodyPr>
          <a:lstStyle/>
          <a:p>
            <a:r>
              <a:rPr lang="bg-BG" sz="1600" dirty="0"/>
              <a:t>Четенето включва когнитивни процеси, които дават възможност на читателите да разберат смисъла на текста чрез декодиране на печатни символи. </a:t>
            </a:r>
          </a:p>
          <a:p>
            <a:r>
              <a:rPr lang="bg-BG" sz="1600" dirty="0" smtClean="0"/>
              <a:t>Тези </a:t>
            </a:r>
            <a:r>
              <a:rPr lang="bg-BG" sz="1600" dirty="0"/>
              <a:t>множествени когнитивни процеси не са активни по всяко време. Съществуват два типа мисловни процеси на по-ниско ниво и процеси на по-високо ниво, които се използват в зависимост от типа на дейността на </a:t>
            </a:r>
            <a:r>
              <a:rPr lang="bg-BG" sz="1600" dirty="0" smtClean="0"/>
              <a:t>четене:</a:t>
            </a:r>
          </a:p>
          <a:p>
            <a:pPr lvl="1"/>
            <a:r>
              <a:rPr lang="bg-BG" sz="1600" dirty="0" smtClean="0"/>
              <a:t>процесите </a:t>
            </a:r>
            <a:r>
              <a:rPr lang="bg-BG" sz="1600" dirty="0"/>
              <a:t>от по-ниско ниво, фокусирани на ниво думи, са умения, които трябва да станат автоматизирани по време на ранното образование и се извършват несъзнателно, </a:t>
            </a:r>
            <a:endParaRPr lang="bg-BG" sz="1600" dirty="0" smtClean="0"/>
          </a:p>
          <a:p>
            <a:pPr lvl="1"/>
            <a:r>
              <a:rPr lang="bg-BG" sz="1600" dirty="0" smtClean="0"/>
              <a:t>докато </a:t>
            </a:r>
            <a:r>
              <a:rPr lang="bg-BG" sz="1600" dirty="0"/>
              <a:t>процесите на по-високо ниво, основаващи се на цялостната интерпретация на текста, се развиват през целия </a:t>
            </a:r>
            <a:r>
              <a:rPr lang="bg-BG" sz="1600" dirty="0" smtClean="0"/>
              <a:t>живот.</a:t>
            </a:r>
          </a:p>
          <a:p>
            <a:r>
              <a:rPr lang="bg-BG" sz="1600" dirty="0" smtClean="0"/>
              <a:t>Четенето </a:t>
            </a:r>
            <a:r>
              <a:rPr lang="bg-BG" sz="1600" dirty="0"/>
              <a:t>с разбиране е </a:t>
            </a:r>
            <a:r>
              <a:rPr lang="bg-BG" sz="1600" dirty="0" smtClean="0">
                <a:solidFill>
                  <a:srgbClr val="FF0000"/>
                </a:solidFill>
              </a:rPr>
              <a:t>„съзнателно </a:t>
            </a:r>
            <a:r>
              <a:rPr lang="bg-BG" sz="1600" dirty="0">
                <a:solidFill>
                  <a:srgbClr val="FF0000"/>
                </a:solidFill>
              </a:rPr>
              <a:t>мислене, по време на което смисълът се изгражда чрез взаимодействие между текста и читателя. </a:t>
            </a:r>
            <a:r>
              <a:rPr lang="bg-BG" sz="1600" dirty="0" smtClean="0">
                <a:solidFill>
                  <a:srgbClr val="FF0000"/>
                </a:solidFill>
              </a:rPr>
              <a:t>Съдържанието </a:t>
            </a:r>
            <a:r>
              <a:rPr lang="bg-BG" sz="1600" dirty="0">
                <a:solidFill>
                  <a:srgbClr val="FF0000"/>
                </a:solidFill>
              </a:rPr>
              <a:t>на смисъла е повлияно от текста и от предишните познания и опит на читателя, които то носи със себе </a:t>
            </a:r>
            <a:r>
              <a:rPr lang="bg-BG" sz="1600" dirty="0" smtClean="0">
                <a:solidFill>
                  <a:srgbClr val="FF0000"/>
                </a:solidFill>
              </a:rPr>
              <a:t>си</a:t>
            </a:r>
          </a:p>
          <a:p>
            <a:r>
              <a:rPr lang="bg-BG" sz="1600" dirty="0"/>
              <a:t>Ч</a:t>
            </a:r>
            <a:r>
              <a:rPr lang="bg-BG" sz="1600" dirty="0" smtClean="0"/>
              <a:t>етенето </a:t>
            </a:r>
            <a:r>
              <a:rPr lang="bg-BG" sz="1600" dirty="0"/>
              <a:t>с разбиране включва четири компонента: </a:t>
            </a:r>
          </a:p>
          <a:p>
            <a:pPr lvl="1"/>
            <a:r>
              <a:rPr lang="bg-BG" sz="1600" dirty="0"/>
              <a:t>читателят</a:t>
            </a:r>
          </a:p>
          <a:p>
            <a:pPr lvl="1"/>
            <a:r>
              <a:rPr lang="bg-BG" sz="1600" dirty="0"/>
              <a:t>тексът </a:t>
            </a:r>
          </a:p>
          <a:p>
            <a:pPr lvl="1"/>
            <a:r>
              <a:rPr lang="bg-BG" sz="1600" dirty="0"/>
              <a:t>активността (например откриване на основната идея на автора, разбиране на поредица от събития, мислене за намерението на героя в история и т.н.) </a:t>
            </a:r>
          </a:p>
          <a:p>
            <a:pPr lvl="1"/>
            <a:r>
              <a:rPr lang="bg-BG" sz="1600" dirty="0"/>
              <a:t>ситуационният контекст или действителната обстановка, в която се извършва четенето (индивидуално четене или социална дейност, в която хората четат текста заедно)</a:t>
            </a:r>
          </a:p>
          <a:p>
            <a:endParaRPr lang="bg-BG" sz="1600" dirty="0" smtClean="0"/>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bg-BG" sz="4000" dirty="0">
                <a:solidFill>
                  <a:srgbClr val="006666"/>
                </a:solidFill>
              </a:rPr>
              <a:t>Нива на четене с разбиране</a:t>
            </a:r>
          </a:p>
        </p:txBody>
      </p:sp>
      <p:sp>
        <p:nvSpPr>
          <p:cNvPr id="3" name="Content Placeholder 2"/>
          <p:cNvSpPr>
            <a:spLocks noGrp="1"/>
          </p:cNvSpPr>
          <p:nvPr>
            <p:ph idx="1"/>
          </p:nvPr>
        </p:nvSpPr>
        <p:spPr>
          <a:xfrm>
            <a:off x="457200" y="1268760"/>
            <a:ext cx="8229600" cy="5328592"/>
          </a:xfrm>
        </p:spPr>
        <p:txBody>
          <a:bodyPr>
            <a:normAutofit fontScale="62500" lnSpcReduction="20000"/>
          </a:bodyPr>
          <a:lstStyle/>
          <a:p>
            <a:r>
              <a:rPr lang="bg-BG" dirty="0" smtClean="0"/>
              <a:t>Когато четем, ние </a:t>
            </a:r>
            <a:r>
              <a:rPr lang="bg-BG" dirty="0"/>
              <a:t>се научаваме да мислим. Ние създаваме смисъла и разбираме по три начина (три нива на разбиране при четенето</a:t>
            </a:r>
            <a:r>
              <a:rPr lang="bg-BG" dirty="0" smtClean="0"/>
              <a:t>):</a:t>
            </a:r>
          </a:p>
          <a:p>
            <a:endParaRPr lang="bg-BG" dirty="0"/>
          </a:p>
          <a:p>
            <a:r>
              <a:rPr lang="bg-BG" dirty="0"/>
              <a:t>Читателите създават смисъла чрез </a:t>
            </a:r>
            <a:r>
              <a:rPr lang="bg-BG" b="1" dirty="0">
                <a:solidFill>
                  <a:srgbClr val="FF0000"/>
                </a:solidFill>
              </a:rPr>
              <a:t>буквално разбиране</a:t>
            </a:r>
            <a:r>
              <a:rPr lang="bg-BG" dirty="0"/>
              <a:t>. Ние демонстрираме разбирането за това, което сме чели, като преразказваме и обобщаваме със  собствените думи какво е изяснено - фактите</a:t>
            </a:r>
            <a:r>
              <a:rPr lang="bg-BG" dirty="0" smtClean="0"/>
              <a:t>.</a:t>
            </a:r>
          </a:p>
          <a:p>
            <a:endParaRPr lang="bg-BG" dirty="0"/>
          </a:p>
          <a:p>
            <a:r>
              <a:rPr lang="bg-BG" dirty="0"/>
              <a:t>Читателите създават смисъл чрез </a:t>
            </a:r>
            <a:r>
              <a:rPr lang="bg-BG" b="1" dirty="0">
                <a:solidFill>
                  <a:srgbClr val="FF0000"/>
                </a:solidFill>
              </a:rPr>
              <a:t>инференциално разбиране</a:t>
            </a:r>
            <a:r>
              <a:rPr lang="bg-BG" dirty="0"/>
              <a:t>. Ние демонстрираме разбирането на това, което сме чели, като правим изводи, интерпретации и разсъждения за това какво е скрито в текста. Ние правим това, подкрепено от доказателства от текста или чрез свързване с познания и личен опит</a:t>
            </a:r>
            <a:r>
              <a:rPr lang="bg-BG" dirty="0" smtClean="0"/>
              <a:t>.</a:t>
            </a:r>
          </a:p>
          <a:p>
            <a:endParaRPr lang="bg-BG" dirty="0"/>
          </a:p>
          <a:p>
            <a:r>
              <a:rPr lang="bg-BG" dirty="0"/>
              <a:t>Читателите създават смисъл чрез </a:t>
            </a:r>
            <a:r>
              <a:rPr lang="bg-BG" b="1" dirty="0">
                <a:solidFill>
                  <a:srgbClr val="FF0000"/>
                </a:solidFill>
              </a:rPr>
              <a:t>аналитично разбиране</a:t>
            </a:r>
            <a:r>
              <a:rPr lang="bg-BG" dirty="0"/>
              <a:t>: виждаме през очите на писател, анализираме и оценяваме качеството на писането. Ние демонстрираме разбиране чрез идентифициране на черти на добро писане. По този начин подобряваме нашата способност да пишем.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bg-BG" sz="4000" dirty="0">
                <a:solidFill>
                  <a:srgbClr val="006666"/>
                </a:solidFill>
              </a:rPr>
              <a:t>Теория на схемите</a:t>
            </a:r>
          </a:p>
        </p:txBody>
      </p:sp>
      <p:sp>
        <p:nvSpPr>
          <p:cNvPr id="3" name="Content Placeholder 2"/>
          <p:cNvSpPr>
            <a:spLocks noGrp="1"/>
          </p:cNvSpPr>
          <p:nvPr>
            <p:ph idx="1"/>
          </p:nvPr>
        </p:nvSpPr>
        <p:spPr>
          <a:xfrm>
            <a:off x="457200" y="1124744"/>
            <a:ext cx="8229600" cy="5544616"/>
          </a:xfrm>
        </p:spPr>
        <p:txBody>
          <a:bodyPr>
            <a:noAutofit/>
          </a:bodyPr>
          <a:lstStyle/>
          <a:p>
            <a:r>
              <a:rPr lang="bg-BG" sz="1800" dirty="0"/>
              <a:t>При четене хората използват предишни знания, за да разберат и да се учат от текста. </a:t>
            </a:r>
            <a:endParaRPr lang="bg-BG" sz="1800" dirty="0" smtClean="0"/>
          </a:p>
          <a:p>
            <a:r>
              <a:rPr lang="bg-BG" sz="1800" dirty="0" smtClean="0"/>
              <a:t>Всичките </a:t>
            </a:r>
            <a:r>
              <a:rPr lang="bg-BG" sz="1800" dirty="0"/>
              <a:t>ни познания се организират и съхраняват в придобитите структури от знания (схеми) като папки в компютъра. Такива схеми се използват като </a:t>
            </a:r>
            <a:r>
              <a:rPr lang="bg-BG" sz="1800" b="1" dirty="0"/>
              <a:t>мисловна рамка / мрежа</a:t>
            </a:r>
            <a:r>
              <a:rPr lang="bg-BG" sz="1800" dirty="0"/>
              <a:t> за представяне и </a:t>
            </a:r>
            <a:r>
              <a:rPr lang="bg-BG" sz="1800" b="1" dirty="0"/>
              <a:t>организиране на информация</a:t>
            </a:r>
            <a:r>
              <a:rPr lang="bg-BG" sz="1800" dirty="0"/>
              <a:t>. Значението на теорията на схемите за четенето с разбиране също се крие в начина, по който читателят използва схемите.</a:t>
            </a:r>
          </a:p>
          <a:p>
            <a:r>
              <a:rPr lang="bg-BG" sz="1800" dirty="0"/>
              <a:t>Схемата ни позволява да си </a:t>
            </a:r>
            <a:r>
              <a:rPr lang="bg-BG" sz="1800" b="1" dirty="0"/>
              <a:t>припомним</a:t>
            </a:r>
            <a:r>
              <a:rPr lang="bg-BG" sz="1800" dirty="0"/>
              <a:t>, да организираме паметта, да фокусираме вниманието, да интерпретираме опита или да се опитаме да </a:t>
            </a:r>
            <a:r>
              <a:rPr lang="bg-BG" sz="1800" b="1" dirty="0"/>
              <a:t>предвидим най-вероятните резултати от събитията</a:t>
            </a:r>
            <a:r>
              <a:rPr lang="bg-BG" sz="1800" dirty="0"/>
              <a:t>. </a:t>
            </a:r>
            <a:endParaRPr lang="bg-BG" sz="1800" dirty="0" smtClean="0"/>
          </a:p>
          <a:p>
            <a:r>
              <a:rPr lang="bg-BG" sz="1800" dirty="0" smtClean="0"/>
              <a:t>Текстът </a:t>
            </a:r>
            <a:r>
              <a:rPr lang="bg-BG" sz="1800" dirty="0"/>
              <a:t>дава указания на читателите за това как те трябва да извличат или конструират смисъл от собствените си придобити преди това знания. </a:t>
            </a:r>
            <a:endParaRPr lang="bg-BG" sz="1800" dirty="0" smtClean="0"/>
          </a:p>
          <a:p>
            <a:r>
              <a:rPr lang="bg-BG" sz="1800" dirty="0" smtClean="0">
                <a:solidFill>
                  <a:srgbClr val="FF0000"/>
                </a:solidFill>
              </a:rPr>
              <a:t>Според </a:t>
            </a:r>
            <a:r>
              <a:rPr lang="bg-BG" sz="1800" dirty="0">
                <a:solidFill>
                  <a:srgbClr val="FF0000"/>
                </a:solidFill>
              </a:rPr>
              <a:t>теорията на схемите, разбирането на текст е интерактивен процес между познанията на читателя и текста. Ефективното разбиране изисква възможност за свързване на текста (четене на пасаж) със собственото познание на човека. </a:t>
            </a:r>
            <a:endParaRPr lang="bg-BG" sz="1800" dirty="0" smtClean="0">
              <a:solidFill>
                <a:srgbClr val="FF0000"/>
              </a:solidFill>
            </a:endParaRPr>
          </a:p>
          <a:p>
            <a:r>
              <a:rPr lang="bg-BG" sz="1800" dirty="0" smtClean="0"/>
              <a:t>В </a:t>
            </a:r>
            <a:r>
              <a:rPr lang="bg-BG" sz="1800" dirty="0"/>
              <a:t>учебния процес </a:t>
            </a:r>
            <a:r>
              <a:rPr lang="bg-BG" sz="1800" b="1" dirty="0"/>
              <a:t>учителската задача</a:t>
            </a:r>
            <a:r>
              <a:rPr lang="bg-BG" sz="1800" dirty="0"/>
              <a:t> ще бъде</a:t>
            </a:r>
            <a:r>
              <a:rPr lang="bg-BG" sz="1800" b="1" dirty="0"/>
              <a:t> да се помогне на учениците да разработят нови схеми и да установят връзки между тях</a:t>
            </a:r>
            <a:r>
              <a:rPr lang="bg-BG" sz="1800" dirty="0"/>
              <a:t>. </a:t>
            </a:r>
          </a:p>
          <a:p>
            <a:endParaRPr lang="en-US" sz="1800" dirty="0" smtClean="0"/>
          </a:p>
        </p:txBody>
      </p:sp>
    </p:spTree>
    <p:extLst>
      <p:ext uri="{BB962C8B-B14F-4D97-AF65-F5344CB8AC3E}">
        <p14:creationId xmlns:p14="http://schemas.microsoft.com/office/powerpoint/2010/main" val="363144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3200" dirty="0">
                <a:solidFill>
                  <a:srgbClr val="C00000"/>
                </a:solidFill>
              </a:rPr>
              <a:t>Стратегии и техники за развитие на по-добро разбиране при </a:t>
            </a:r>
            <a:r>
              <a:rPr lang="bg-BG" sz="3200" dirty="0" smtClean="0">
                <a:solidFill>
                  <a:srgbClr val="C00000"/>
                </a:solidFill>
              </a:rPr>
              <a:t>четене: </a:t>
            </a:r>
            <a:r>
              <a:rPr lang="bg-BG" sz="3200" dirty="0" smtClean="0">
                <a:solidFill>
                  <a:srgbClr val="002060"/>
                </a:solidFill>
              </a:rPr>
              <a:t>подготовка за запознаване с определен текст(тема)</a:t>
            </a:r>
            <a:endParaRPr lang="bg-BG" sz="3200" dirty="0">
              <a:solidFill>
                <a:srgbClr val="002060"/>
              </a:solidFill>
            </a:endParaRPr>
          </a:p>
        </p:txBody>
      </p:sp>
      <p:sp>
        <p:nvSpPr>
          <p:cNvPr id="3" name="Content Placeholder 2"/>
          <p:cNvSpPr>
            <a:spLocks noGrp="1"/>
          </p:cNvSpPr>
          <p:nvPr>
            <p:ph sz="half" idx="2"/>
          </p:nvPr>
        </p:nvSpPr>
        <p:spPr>
          <a:xfrm>
            <a:off x="251519" y="1556792"/>
            <a:ext cx="4657185" cy="4896544"/>
          </a:xfrm>
        </p:spPr>
        <p:txBody>
          <a:bodyPr>
            <a:normAutofit fontScale="62500" lnSpcReduction="20000"/>
          </a:bodyPr>
          <a:lstStyle/>
          <a:p>
            <a:pPr algn="just"/>
            <a:r>
              <a:rPr lang="bg-BG" sz="2900" b="1" u="sng" dirty="0" smtClean="0"/>
              <a:t>Бърза дискусия</a:t>
            </a:r>
            <a:r>
              <a:rPr lang="en-US" sz="2900" b="1" u="sng" dirty="0" smtClean="0"/>
              <a:t>:</a:t>
            </a:r>
            <a:endParaRPr lang="en-US" sz="2900" b="1" i="1" dirty="0" smtClean="0"/>
          </a:p>
          <a:p>
            <a:pPr algn="just">
              <a:buNone/>
            </a:pPr>
            <a:r>
              <a:rPr lang="en-US" sz="2900" b="1" i="1" dirty="0" smtClean="0"/>
              <a:t>	</a:t>
            </a:r>
            <a:r>
              <a:rPr lang="bg-BG" sz="2900" dirty="0"/>
              <a:t>Тази дейност може да се използва за активиране на </a:t>
            </a:r>
            <a:r>
              <a:rPr lang="bg-BG" sz="2900" dirty="0" smtClean="0"/>
              <a:t>вече съществуващите знания на учениците и </a:t>
            </a:r>
            <a:r>
              <a:rPr lang="bg-BG" sz="2900" dirty="0"/>
              <a:t>се основава на идеята, че един от най-добрите начини за консолидиране на знанията е, когато говорим за </a:t>
            </a:r>
            <a:r>
              <a:rPr lang="bg-BG" sz="2900" dirty="0" smtClean="0"/>
              <a:t>тях. </a:t>
            </a:r>
            <a:r>
              <a:rPr lang="bg-BG" sz="2900" dirty="0"/>
              <a:t>Помолете учениците да </a:t>
            </a:r>
            <a:r>
              <a:rPr lang="bg-BG" sz="2900" dirty="0" smtClean="0"/>
              <a:t>формират двойки с техни съученици и </a:t>
            </a:r>
            <a:r>
              <a:rPr lang="bg-BG" sz="2900" dirty="0"/>
              <a:t>след </a:t>
            </a:r>
            <a:r>
              <a:rPr lang="bg-BG" sz="2900" dirty="0" smtClean="0"/>
              <a:t>това да разкажат един </a:t>
            </a:r>
            <a:r>
              <a:rPr lang="bg-BG" sz="2900" dirty="0"/>
              <a:t>на друг какво знаят по темата, </a:t>
            </a:r>
            <a:r>
              <a:rPr lang="bg-BG" sz="2900" dirty="0" smtClean="0"/>
              <a:t>в която </a:t>
            </a:r>
            <a:r>
              <a:rPr lang="bg-BG" sz="2900" dirty="0"/>
              <a:t>искате да въведете</a:t>
            </a:r>
            <a:r>
              <a:rPr lang="bg-BG" sz="2900" dirty="0" smtClean="0"/>
              <a:t>.</a:t>
            </a:r>
          </a:p>
          <a:p>
            <a:pPr algn="just">
              <a:buNone/>
            </a:pPr>
            <a:endParaRPr lang="bg-BG" sz="2900" dirty="0" smtClean="0"/>
          </a:p>
          <a:p>
            <a:pPr algn="just"/>
            <a:r>
              <a:rPr lang="bg-BG" sz="2900" b="1" u="sng" dirty="0" smtClean="0"/>
              <a:t>З-И-Н (</a:t>
            </a:r>
            <a:r>
              <a:rPr lang="en-US" sz="2900" b="1" u="sng" dirty="0" smtClean="0"/>
              <a:t>K-W-L</a:t>
            </a:r>
            <a:r>
              <a:rPr lang="bg-BG" sz="2900" b="1" u="sng" dirty="0" smtClean="0"/>
              <a:t>)</a:t>
            </a:r>
            <a:r>
              <a:rPr lang="en-US" sz="2900" b="1" u="sng" dirty="0" smtClean="0"/>
              <a:t> </a:t>
            </a:r>
            <a:r>
              <a:rPr lang="bg-BG" sz="2900" b="1" u="sng" dirty="0" smtClean="0"/>
              <a:t>Таблица</a:t>
            </a:r>
            <a:r>
              <a:rPr lang="en-US" sz="2900" b="1" u="sng" dirty="0" smtClean="0"/>
              <a:t>:</a:t>
            </a:r>
          </a:p>
          <a:p>
            <a:pPr algn="just">
              <a:buNone/>
            </a:pPr>
            <a:r>
              <a:rPr lang="en-US" sz="2900" dirty="0" smtClean="0"/>
              <a:t>      </a:t>
            </a:r>
            <a:r>
              <a:rPr lang="bg-BG" sz="2900" dirty="0" smtClean="0"/>
              <a:t>Тя </a:t>
            </a:r>
            <a:r>
              <a:rPr lang="bg-BG" sz="2900" dirty="0"/>
              <a:t>включва използване на </a:t>
            </a:r>
            <a:r>
              <a:rPr lang="bg-BG" sz="2900" dirty="0" smtClean="0"/>
              <a:t>таблица, </a:t>
            </a:r>
            <a:r>
              <a:rPr lang="bg-BG" sz="2900" dirty="0"/>
              <a:t>която моли </a:t>
            </a:r>
            <a:r>
              <a:rPr lang="bg-BG" sz="2900" dirty="0" smtClean="0"/>
              <a:t>учениците </a:t>
            </a:r>
            <a:r>
              <a:rPr lang="bg-BG" sz="2900" dirty="0"/>
              <a:t>преди да започнат да четат текст </a:t>
            </a:r>
            <a:r>
              <a:rPr lang="bg-BG" sz="2900" dirty="0" smtClean="0"/>
              <a:t>да запишат какво </a:t>
            </a:r>
            <a:r>
              <a:rPr lang="bg-BG" sz="2900" b="1" dirty="0" smtClean="0"/>
              <a:t>З</a:t>
            </a:r>
            <a:r>
              <a:rPr lang="bg-BG" sz="2900" dirty="0" smtClean="0"/>
              <a:t>наят </a:t>
            </a:r>
            <a:r>
              <a:rPr lang="bg-BG" sz="2900" dirty="0"/>
              <a:t>по дадена </a:t>
            </a:r>
            <a:r>
              <a:rPr lang="bg-BG" sz="2900" dirty="0" smtClean="0"/>
              <a:t>тема и </a:t>
            </a:r>
            <a:r>
              <a:rPr lang="bg-BG" sz="2900" dirty="0"/>
              <a:t>какво </a:t>
            </a:r>
            <a:r>
              <a:rPr lang="bg-BG" sz="2900" b="1" dirty="0" smtClean="0"/>
              <a:t>И</a:t>
            </a:r>
            <a:r>
              <a:rPr lang="bg-BG" sz="2900" dirty="0" smtClean="0"/>
              <a:t>скат </a:t>
            </a:r>
            <a:r>
              <a:rPr lang="bg-BG" sz="2900" dirty="0"/>
              <a:t>да знаят, </a:t>
            </a:r>
            <a:r>
              <a:rPr lang="bg-BG" sz="2900" dirty="0" smtClean="0"/>
              <a:t>а след това да попълнят таблицата и с </a:t>
            </a:r>
            <a:r>
              <a:rPr lang="bg-BG" sz="2900" b="1" dirty="0" smtClean="0"/>
              <a:t>Н</a:t>
            </a:r>
            <a:r>
              <a:rPr lang="bg-BG" sz="2900" dirty="0" smtClean="0"/>
              <a:t>аученото </a:t>
            </a:r>
            <a:r>
              <a:rPr lang="bg-BG" sz="2900" dirty="0"/>
              <a:t>в края на </a:t>
            </a:r>
            <a:r>
              <a:rPr lang="bg-BG" sz="2900" dirty="0" smtClean="0"/>
              <a:t>четенето. </a:t>
            </a:r>
            <a:endParaRPr lang="en-US" sz="2900" dirty="0" smtClean="0"/>
          </a:p>
          <a:p>
            <a:endParaRPr lang="bg-BG" dirty="0" smtClean="0"/>
          </a:p>
          <a:p>
            <a:endParaRPr lang="bg-BG" dirty="0"/>
          </a:p>
        </p:txBody>
      </p:sp>
      <p:pic>
        <p:nvPicPr>
          <p:cNvPr id="11266" name="Picture 2" descr="https://4efcfb9c-a-62cb3a1a-s-sites.googlegroups.com/site/theamazingworldofteaching/kwl-charts/kwl-1.jpg?attachauth=ANoY7crwIPVlz70fJ0iykV_elxFLD0ht9V5YW-_mOZu-kLp3217rXcHKpGU9DEfMhOOqNVtO41VyU9WAIspcDgbXK253aGMJs68sSaWqZxkwM8ovzOrQUGZF7NN4ikIRwGZnwxrioXT47jP1kKQvyRCVYEDKBplPYse0nTZw9sRCvSOO3oqUZbkcMzBJGuIQVCJtKkNT22h581ofCE6ttA8ian-HsBhxTwnLG2a3jTWEipWNnF6GJaM%3D&amp;attredirects=0"/>
          <p:cNvPicPr>
            <a:picLocks noChangeAspect="1" noChangeArrowheads="1"/>
          </p:cNvPicPr>
          <p:nvPr/>
        </p:nvPicPr>
        <p:blipFill>
          <a:blip r:embed="rId2" cstate="print"/>
          <a:srcRect/>
          <a:stretch>
            <a:fillRect/>
          </a:stretch>
        </p:blipFill>
        <p:spPr bwMode="auto">
          <a:xfrm>
            <a:off x="4908705" y="2204864"/>
            <a:ext cx="3817832" cy="2952328"/>
          </a:xfrm>
          <a:prstGeom prst="rect">
            <a:avLst/>
          </a:prstGeom>
          <a:noFill/>
        </p:spPr>
      </p:pic>
    </p:spTree>
    <p:extLst>
      <p:ext uri="{BB962C8B-B14F-4D97-AF65-F5344CB8AC3E}">
        <p14:creationId xmlns:p14="http://schemas.microsoft.com/office/powerpoint/2010/main" val="245369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3200" dirty="0">
                <a:solidFill>
                  <a:srgbClr val="C00000"/>
                </a:solidFill>
              </a:rPr>
              <a:t>Стратегии и техники за развитие на по-добро разбиране при четене: </a:t>
            </a:r>
            <a:r>
              <a:rPr lang="bg-BG" sz="3200" dirty="0">
                <a:solidFill>
                  <a:srgbClr val="002060"/>
                </a:solidFill>
              </a:rPr>
              <a:t>подготовка за запознаване с определен текст(тема)</a:t>
            </a:r>
            <a:endParaRPr lang="bg-BG" sz="3200" dirty="0"/>
          </a:p>
        </p:txBody>
      </p:sp>
      <p:sp>
        <p:nvSpPr>
          <p:cNvPr id="3" name="Content Placeholder 2"/>
          <p:cNvSpPr>
            <a:spLocks noGrp="1"/>
          </p:cNvSpPr>
          <p:nvPr>
            <p:ph idx="1"/>
          </p:nvPr>
        </p:nvSpPr>
        <p:spPr>
          <a:xfrm>
            <a:off x="457200" y="1600200"/>
            <a:ext cx="8229600" cy="4997152"/>
          </a:xfrm>
        </p:spPr>
        <p:txBody>
          <a:bodyPr>
            <a:normAutofit fontScale="47500" lnSpcReduction="20000"/>
          </a:bodyPr>
          <a:lstStyle/>
          <a:p>
            <a:r>
              <a:rPr lang="bg-BG" sz="3400" b="1" dirty="0"/>
              <a:t>Две колони </a:t>
            </a:r>
            <a:r>
              <a:rPr lang="bg-BG" sz="3400" b="1" dirty="0" smtClean="0"/>
              <a:t>с бележки</a:t>
            </a:r>
            <a:r>
              <a:rPr lang="bg-BG" sz="3400" b="1" dirty="0"/>
              <a:t>: </a:t>
            </a:r>
            <a:r>
              <a:rPr lang="bg-BG" sz="3400" dirty="0"/>
              <a:t>Тази дейност изисква учениците да отговорят на текст, като организират </a:t>
            </a:r>
            <a:r>
              <a:rPr lang="bg-BG" sz="3400" dirty="0" smtClean="0"/>
              <a:t>бележките </a:t>
            </a:r>
            <a:r>
              <a:rPr lang="bg-BG" sz="3400" dirty="0"/>
              <a:t>и </a:t>
            </a:r>
            <a:r>
              <a:rPr lang="bg-BG" sz="3400" dirty="0" smtClean="0"/>
              <a:t>мислите си </a:t>
            </a:r>
            <a:r>
              <a:rPr lang="bg-BG" sz="3400" dirty="0"/>
              <a:t>в две колони. Лявата колона е обозначена като „Основни идеи“, а дясната е с надпис „Отговори“. Разделът </a:t>
            </a:r>
            <a:r>
              <a:rPr lang="bg-BG" sz="3400" dirty="0" smtClean="0"/>
              <a:t>„Основни идеи</a:t>
            </a:r>
            <a:r>
              <a:rPr lang="bg-BG" sz="3400" dirty="0"/>
              <a:t>“ включва традиционните бележки от текста, като основни идеи, подробности, хора и събития. Разделът „Отговори“ е място за </a:t>
            </a:r>
            <a:r>
              <a:rPr lang="bg-BG" sz="3400" dirty="0" smtClean="0"/>
              <a:t>учениците да </a:t>
            </a:r>
            <a:r>
              <a:rPr lang="bg-BG" sz="3400" dirty="0"/>
              <a:t>записват въпроси, изводи, предположения и връзки, които са направили. Свързвайки ключовите идеи с отговорите, учениците могат по-добре да интернализират информацията от текста.</a:t>
            </a:r>
            <a:br>
              <a:rPr lang="bg-BG" sz="3400" dirty="0"/>
            </a:br>
            <a:endParaRPr lang="en-US" sz="3400" dirty="0" smtClean="0"/>
          </a:p>
          <a:p>
            <a:r>
              <a:rPr lang="bg-BG" sz="3400" b="1" dirty="0" smtClean="0"/>
              <a:t>Ръководство </a:t>
            </a:r>
            <a:r>
              <a:rPr lang="bg-BG" sz="3400" b="1" dirty="0"/>
              <a:t>за </a:t>
            </a:r>
            <a:r>
              <a:rPr lang="bg-BG" sz="3400" b="1" dirty="0" smtClean="0"/>
              <a:t>предвиждане </a:t>
            </a:r>
            <a:r>
              <a:rPr lang="en-US" sz="3400" b="1" dirty="0" smtClean="0"/>
              <a:t>/</a:t>
            </a:r>
            <a:r>
              <a:rPr lang="bg-BG" sz="3400" b="1" dirty="0" smtClean="0"/>
              <a:t>прогнозиране</a:t>
            </a:r>
            <a:r>
              <a:rPr lang="bg-BG" sz="3400" dirty="0"/>
              <a:t>: Това активира </a:t>
            </a:r>
            <a:r>
              <a:rPr lang="bg-BG" sz="3400" dirty="0" smtClean="0"/>
              <a:t>вече съществуващото знание </a:t>
            </a:r>
            <a:r>
              <a:rPr lang="bg-BG" sz="3400" dirty="0"/>
              <a:t>и създава очакване за нова информация. Изберете важните понятия, които </a:t>
            </a:r>
            <a:r>
              <a:rPr lang="bg-BG" sz="3400" dirty="0" smtClean="0"/>
              <a:t>учениците трябва </a:t>
            </a:r>
            <a:r>
              <a:rPr lang="bg-BG" sz="3400" dirty="0"/>
              <a:t>да получат, като прочетат текста. Направете четири до шест верни или неверни твърдения въз основа на текста. Накарайте учениците да </a:t>
            </a:r>
            <a:r>
              <a:rPr lang="bg-BG" sz="3400" dirty="0" smtClean="0"/>
              <a:t>вземат решение относно твърденията и </a:t>
            </a:r>
            <a:r>
              <a:rPr lang="bg-BG" sz="3400" dirty="0"/>
              <a:t>след това да прочетат текста. След като прочетете текста, обсъдете всяко твърдение с класа; сравнете идеите на учениците с мненията на автора.</a:t>
            </a:r>
            <a:br>
              <a:rPr lang="bg-BG" sz="3400" dirty="0"/>
            </a:br>
            <a:endParaRPr lang="en-US" sz="3400" dirty="0" smtClean="0"/>
          </a:p>
          <a:p>
            <a:r>
              <a:rPr lang="bg-BG" sz="3400" b="1" dirty="0" smtClean="0"/>
              <a:t>Лов на интересни елементи от  учебника</a:t>
            </a:r>
            <a:r>
              <a:rPr lang="bg-BG" sz="3400" dirty="0" smtClean="0"/>
              <a:t>: </a:t>
            </a:r>
            <a:r>
              <a:rPr lang="bg-BG" sz="3400" dirty="0"/>
              <a:t>Учениците получават списък на </a:t>
            </a:r>
            <a:r>
              <a:rPr lang="bg-BG" sz="3400" dirty="0" smtClean="0"/>
              <a:t>елементите, </a:t>
            </a:r>
            <a:r>
              <a:rPr lang="bg-BG" sz="3400" dirty="0"/>
              <a:t>които могат да бъдат намерени в учебника им; те трябва да намерят елементите (например таблица със съдържание, речник, илюстрации, диаграми и т.н.) и да отбележат страницата, на която са намерени елементите. Обсъдете с тях метода, който са използвали за намиране на информацията.</a:t>
            </a:r>
            <a:endParaRPr lang="bg-BG" sz="3400" dirty="0" smtClean="0"/>
          </a:p>
          <a:p>
            <a:endParaRPr lang="bg-BG" dirty="0"/>
          </a:p>
        </p:txBody>
      </p:sp>
    </p:spTree>
    <p:extLst>
      <p:ext uri="{BB962C8B-B14F-4D97-AF65-F5344CB8AC3E}">
        <p14:creationId xmlns:p14="http://schemas.microsoft.com/office/powerpoint/2010/main" val="245369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0"/>
              </a:spcAft>
            </a:pPr>
            <a:r>
              <a:rPr lang="bg-BG" sz="2800" dirty="0">
                <a:solidFill>
                  <a:srgbClr val="C00000"/>
                </a:solidFill>
              </a:rPr>
              <a:t>Инструменти и практики, използващи технологии за подобряване на разбирането за четене</a:t>
            </a:r>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r>
              <a:rPr lang="en-US" u="sng" dirty="0" err="1" smtClean="0">
                <a:hlinkClick r:id="rId2"/>
              </a:rPr>
              <a:t>Rewordifying</a:t>
            </a:r>
            <a:r>
              <a:rPr lang="en-US" u="sng" dirty="0" smtClean="0">
                <a:hlinkClick r:id="rId2"/>
              </a:rPr>
              <a:t> Engine</a:t>
            </a:r>
            <a:r>
              <a:rPr lang="en-US" dirty="0" smtClean="0"/>
              <a:t> </a:t>
            </a:r>
            <a:r>
              <a:rPr lang="en-US" u="sng" dirty="0" smtClean="0">
                <a:hlinkClick r:id="rId2"/>
              </a:rPr>
              <a:t>https://rewordify.com/helprewordifyingengine.php</a:t>
            </a:r>
            <a:endParaRPr lang="en-US" dirty="0" smtClean="0"/>
          </a:p>
          <a:p>
            <a:pPr algn="just">
              <a:buNone/>
            </a:pPr>
            <a:r>
              <a:rPr lang="en-US" dirty="0" smtClean="0"/>
              <a:t>	</a:t>
            </a:r>
            <a:r>
              <a:rPr lang="bg-BG" dirty="0"/>
              <a:t>Той интелигентно опростява трудния английски език за по-бързо разбиране. Учителят поставя текста в текстово поле на сайта. След това Rewordify анализира този текст и заменя сложни думи с по-прости думи, за да помогне на учениците да разберат. Потребителите могат да кликнат върху заместващите думи, за да покажат оригиналния, по-труден език или определенията на отделните думи</a:t>
            </a:r>
            <a:r>
              <a:rPr lang="bg-BG" dirty="0" smtClean="0"/>
              <a:t>.</a:t>
            </a:r>
          </a:p>
          <a:p>
            <a:pPr algn="just">
              <a:buNone/>
            </a:pPr>
            <a:endParaRPr lang="en-US" dirty="0" smtClean="0"/>
          </a:p>
          <a:p>
            <a:r>
              <a:rPr lang="en-US" u="sng" dirty="0" smtClean="0"/>
              <a:t>Important Words </a:t>
            </a:r>
            <a:r>
              <a:rPr lang="en-US" u="sng" dirty="0" smtClean="0">
                <a:hlinkClick r:id="rId3"/>
              </a:rPr>
              <a:t>https://tagcrowd.com</a:t>
            </a:r>
            <a:r>
              <a:rPr lang="en-US" u="sng" dirty="0" smtClean="0"/>
              <a:t> </a:t>
            </a:r>
          </a:p>
          <a:p>
            <a:pPr algn="just">
              <a:buNone/>
            </a:pPr>
            <a:r>
              <a:rPr lang="en-US" dirty="0" smtClean="0"/>
              <a:t>	</a:t>
            </a:r>
            <a:r>
              <a:rPr lang="bg-BG" dirty="0"/>
              <a:t>Инструментът може да генерира визуално представяне на текст, подчертавайки най-важните думи в селекцията (брой използвани думи, общи думи). След като прочетете текста, помолете учениците да изброят най-подходящите думи. Чрез идентифициране на важни думи студентите могат да определят основните идеи и ключови детайли на академичните текстове.</a:t>
            </a:r>
            <a:endParaRPr lang="en-US" dirty="0" smtClean="0"/>
          </a:p>
          <a:p>
            <a:pPr algn="just">
              <a:buNone/>
            </a:pPr>
            <a:r>
              <a:rPr lang="en-US" dirty="0" smtClean="0"/>
              <a:t>	</a:t>
            </a:r>
          </a:p>
          <a:p>
            <a:pPr algn="just">
              <a:buNone/>
            </a:pPr>
            <a:endParaRPr lang="bg-BG" dirty="0" smtClean="0"/>
          </a:p>
          <a:p>
            <a:endParaRPr lang="en-US" dirty="0" smtClean="0"/>
          </a:p>
          <a:p>
            <a:endParaRPr lang="en-US" dirty="0" smtClean="0"/>
          </a:p>
          <a:p>
            <a:endParaRPr lang="en-US" dirty="0" smtClean="0"/>
          </a:p>
          <a:p>
            <a:endParaRPr lang="bg-BG" dirty="0"/>
          </a:p>
        </p:txBody>
      </p:sp>
    </p:spTree>
    <p:extLst>
      <p:ext uri="{BB962C8B-B14F-4D97-AF65-F5344CB8AC3E}">
        <p14:creationId xmlns:p14="http://schemas.microsoft.com/office/powerpoint/2010/main" val="2519847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bg-BG" sz="4000" dirty="0" smtClean="0">
                <a:solidFill>
                  <a:srgbClr val="00B050"/>
                </a:solidFill>
              </a:rPr>
              <a:t>Слушане с разбиране</a:t>
            </a:r>
            <a:endParaRPr lang="bg-BG" sz="4000" dirty="0">
              <a:solidFill>
                <a:srgbClr val="00B050"/>
              </a:solidFill>
            </a:endParaRPr>
          </a:p>
        </p:txBody>
      </p:sp>
      <p:sp>
        <p:nvSpPr>
          <p:cNvPr id="3" name="Content Placeholder 2"/>
          <p:cNvSpPr>
            <a:spLocks noGrp="1"/>
          </p:cNvSpPr>
          <p:nvPr>
            <p:ph idx="1"/>
          </p:nvPr>
        </p:nvSpPr>
        <p:spPr>
          <a:xfrm>
            <a:off x="457200" y="1124744"/>
            <a:ext cx="8229600" cy="5733256"/>
          </a:xfrm>
        </p:spPr>
        <p:txBody>
          <a:bodyPr>
            <a:normAutofit/>
          </a:bodyPr>
          <a:lstStyle/>
          <a:p>
            <a:r>
              <a:rPr lang="bg-BG" sz="1800" dirty="0"/>
              <a:t>Слушането с разбиране обхваща множество процеси, свързани с разбирането и разбирането на говоримия език. Те включват разпознаване на речевите звуци, разбиране на смисъла на отделните думи и / или разбиране на синтаксиса на изреченията, в които са представени.</a:t>
            </a:r>
            <a:r>
              <a:rPr lang="bg-BG" sz="1800" baseline="30000" dirty="0"/>
              <a:t> </a:t>
            </a:r>
            <a:endParaRPr lang="en-US" sz="1800" baseline="30000" dirty="0" smtClean="0"/>
          </a:p>
          <a:p>
            <a:endParaRPr lang="en-US" sz="1800" dirty="0" smtClean="0"/>
          </a:p>
          <a:p>
            <a:r>
              <a:rPr lang="bg-BG" sz="1800" dirty="0"/>
              <a:t>Слушането с разбиране е способността човек да знае думите, които чува и отнася по някакъв начин към тях, въз основа на предишните му познания и опит. Доброто слушане с разбиране позволява на слушателя да разбере информацията, която му е представена, да я запомни, да я обсъди и дори да го преразкаже/изложи със собствени думи</a:t>
            </a:r>
            <a:r>
              <a:rPr lang="bg-BG" sz="1800" dirty="0" smtClean="0"/>
              <a:t>.</a:t>
            </a:r>
            <a:endParaRPr lang="en-US" sz="1800" dirty="0" smtClean="0"/>
          </a:p>
          <a:p>
            <a:endParaRPr lang="bg-BG" sz="1800" dirty="0" smtClean="0"/>
          </a:p>
          <a:p>
            <a:r>
              <a:rPr lang="bg-BG" sz="1800" dirty="0"/>
              <a:t>Слушането с разбиране също се отнася до разпознаване на ритмично-мелодичните елементи на речта - акцентът, интонацията, продължителността на </a:t>
            </a:r>
            <a:r>
              <a:rPr lang="bg-BG" sz="1800" dirty="0" smtClean="0"/>
              <a:t>гласните и </a:t>
            </a:r>
            <a:r>
              <a:rPr lang="bg-BG" sz="1800" dirty="0"/>
              <a:t>т.н., и създаването на релевантни заключения, основани на контекста, знанията за реалния свят и специфичните за говорещия атрибути (напр. до каква информация говорителят има достъп и за това, за което вероятно ще говори). </a:t>
            </a:r>
            <a:endParaRPr lang="bg-BG" sz="1800" dirty="0" smtClean="0"/>
          </a:p>
        </p:txBody>
      </p:sp>
    </p:spTree>
    <p:extLst>
      <p:ext uri="{BB962C8B-B14F-4D97-AF65-F5344CB8AC3E}">
        <p14:creationId xmlns:p14="http://schemas.microsoft.com/office/powerpoint/2010/main" val="3056662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bg-BG" sz="4000" dirty="0">
                <a:solidFill>
                  <a:srgbClr val="00B050"/>
                </a:solidFill>
              </a:rPr>
              <a:t>Нива на разбиране при слушане </a:t>
            </a:r>
          </a:p>
        </p:txBody>
      </p:sp>
      <p:sp>
        <p:nvSpPr>
          <p:cNvPr id="3" name="Content Placeholder 2"/>
          <p:cNvSpPr>
            <a:spLocks noGrp="1"/>
          </p:cNvSpPr>
          <p:nvPr>
            <p:ph idx="1"/>
          </p:nvPr>
        </p:nvSpPr>
        <p:spPr>
          <a:xfrm>
            <a:off x="251520" y="1124744"/>
            <a:ext cx="8640960" cy="5544616"/>
          </a:xfrm>
        </p:spPr>
        <p:txBody>
          <a:bodyPr>
            <a:noAutofit/>
          </a:bodyPr>
          <a:lstStyle/>
          <a:p>
            <a:r>
              <a:rPr lang="bg-BG" sz="1400" b="1" dirty="0"/>
              <a:t>Дискриминативното слушане </a:t>
            </a:r>
            <a:r>
              <a:rPr lang="bg-BG" sz="1400" dirty="0"/>
              <a:t>е основополагащо за другите нива. Дискриминативното слушане е способността да се слушат подходящи звуци, както и да се прави разлика между вербален и невербален </a:t>
            </a:r>
            <a:r>
              <a:rPr lang="bg-BG" sz="1400" dirty="0" smtClean="0"/>
              <a:t>сигнал.</a:t>
            </a:r>
          </a:p>
          <a:p>
            <a:r>
              <a:rPr lang="bg-BG" sz="1400" b="1" dirty="0" smtClean="0"/>
              <a:t>Прецизното </a:t>
            </a:r>
            <a:r>
              <a:rPr lang="bg-BG" sz="1400" b="1" dirty="0"/>
              <a:t>слушане </a:t>
            </a:r>
            <a:r>
              <a:rPr lang="bg-BG" sz="1400" dirty="0"/>
              <a:t>помага да се установи конкретна информация. Обучението на децата как да си припомнят подробности, как да перифразират информация, как да следват говоримите указания са видовете умения, които изискват прецизно </a:t>
            </a:r>
            <a:r>
              <a:rPr lang="bg-BG" sz="1400" dirty="0" smtClean="0"/>
              <a:t>слушане.</a:t>
            </a:r>
          </a:p>
          <a:p>
            <a:r>
              <a:rPr lang="bg-BG" sz="1400" b="1" dirty="0" smtClean="0"/>
              <a:t>Стратегическото </a:t>
            </a:r>
            <a:r>
              <a:rPr lang="bg-BG" sz="1400" b="1" dirty="0"/>
              <a:t>слушане </a:t>
            </a:r>
            <a:r>
              <a:rPr lang="bg-BG" sz="1400" dirty="0"/>
              <a:t>основно помага на учениците да слушат за разбиране. Обучението на учениците как да свържат идеите, които чуват, с техните предварителни знания по темата, как да обобщават информация, как да сравняват и да контрастират информация и как да правят изводи, са умения, свързани със стратегическо слушане. Това ниво призовава слушателите да се концентрират върху предвидения </a:t>
            </a:r>
            <a:r>
              <a:rPr lang="bg-BG" sz="1400" dirty="0" smtClean="0"/>
              <a:t>смисъл.</a:t>
            </a:r>
          </a:p>
          <a:p>
            <a:r>
              <a:rPr lang="bg-BG" sz="1400" b="1" dirty="0" smtClean="0"/>
              <a:t>Критичното </a:t>
            </a:r>
            <a:r>
              <a:rPr lang="bg-BG" sz="1400" b="1" dirty="0"/>
              <a:t>слушане </a:t>
            </a:r>
            <a:r>
              <a:rPr lang="bg-BG" sz="1400" dirty="0"/>
              <a:t>е свързано с това да помогнете на учащите не само да разберат изговореното послание, но и как да го оценят. Те са в състояние да разгледат и анализират съобщението, търсейки логика и изявления, които или поддържат, или отричат ​​заявеното съобщение, за да се убедят, че говорителят е достоверен. Обучението на учениците как да разпознават пристрастия, да разграничават факти и мнения и да откриват пропагандни техники са умения, които им позволяват да слушат </a:t>
            </a:r>
            <a:r>
              <a:rPr lang="bg-BG" sz="1400" dirty="0" smtClean="0"/>
              <a:t>критично.</a:t>
            </a:r>
          </a:p>
          <a:p>
            <a:r>
              <a:rPr lang="bg-BG" sz="1400" b="1" dirty="0" smtClean="0"/>
              <a:t>Оценяващото </a:t>
            </a:r>
            <a:r>
              <a:rPr lang="bg-BG" sz="1400" b="1" dirty="0"/>
              <a:t>слушане </a:t>
            </a:r>
            <a:r>
              <a:rPr lang="bg-BG" sz="1400" dirty="0"/>
              <a:t>оценява цялостния стил на оратора и е доста индивидуалистично. Докато слушаме на това ниво, различни аспекти на това, което чуваме, привличат вниманието ни. Ето защо някои може да се радват да слушат някои видове поезия, песни, музикални партитури повече от други. Обучението на учениците как да разпознават силата на езика, да оценяват устните интерпретации и да разбират силата на въображението са начини да помогнете на обучаемите да станат признателни слушатели.</a:t>
            </a:r>
          </a:p>
        </p:txBody>
      </p:sp>
    </p:spTree>
    <p:extLst>
      <p:ext uri="{BB962C8B-B14F-4D97-AF65-F5344CB8AC3E}">
        <p14:creationId xmlns:p14="http://schemas.microsoft.com/office/powerpoint/2010/main" val="3352226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1324</Words>
  <Application>Microsoft Office PowerPoint</Application>
  <PresentationFormat>On-screen Show (4:3)</PresentationFormat>
  <Paragraphs>97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GOSCIENCE: креативност и подобрено разбиране в преподаването и изучаването на науки в училищата</vt:lpstr>
      <vt:lpstr>Четене с разбиране</vt:lpstr>
      <vt:lpstr>Нива на четене с разбиране</vt:lpstr>
      <vt:lpstr>Теория на схемите</vt:lpstr>
      <vt:lpstr>Стратегии и техники за развитие на по-добро разбиране при четене: подготовка за запознаване с определен текст(тема)</vt:lpstr>
      <vt:lpstr>Стратегии и техники за развитие на по-добро разбиране при четене: подготовка за запознаване с определен текст(тема)</vt:lpstr>
      <vt:lpstr>Инструменти и практики, използващи технологии за подобряване на разбирането за четене</vt:lpstr>
      <vt:lpstr>Слушане с разбиране</vt:lpstr>
      <vt:lpstr>Нива на разбиране при слушане </vt:lpstr>
      <vt:lpstr>Развитие на уменията за слушане</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84</cp:revision>
  <dcterms:created xsi:type="dcterms:W3CDTF">2017-12-12T08:54:23Z</dcterms:created>
  <dcterms:modified xsi:type="dcterms:W3CDTF">2019-08-23T10:59:25Z</dcterms:modified>
</cp:coreProperties>
</file>